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697" r:id="rId3"/>
    <p:sldId id="1759" r:id="rId4"/>
    <p:sldId id="1760" r:id="rId5"/>
    <p:sldId id="1761" r:id="rId6"/>
    <p:sldId id="1762" r:id="rId7"/>
    <p:sldId id="1713" r:id="rId8"/>
    <p:sldId id="1699" r:id="rId9"/>
    <p:sldId id="1700" r:id="rId10"/>
    <p:sldId id="1701" r:id="rId11"/>
    <p:sldId id="1703" r:id="rId12"/>
    <p:sldId id="1706" r:id="rId13"/>
    <p:sldId id="1707" r:id="rId14"/>
    <p:sldId id="1708" r:id="rId15"/>
    <p:sldId id="1709" r:id="rId16"/>
    <p:sldId id="1710" r:id="rId17"/>
    <p:sldId id="1711" r:id="rId18"/>
    <p:sldId id="1758" r:id="rId19"/>
    <p:sldId id="1714" r:id="rId20"/>
    <p:sldId id="1722" r:id="rId21"/>
    <p:sldId id="1733" r:id="rId22"/>
    <p:sldId id="1749" r:id="rId23"/>
    <p:sldId id="1726" r:id="rId24"/>
    <p:sldId id="1643" r:id="rId25"/>
    <p:sldId id="1644" r:id="rId26"/>
    <p:sldId id="1645" r:id="rId27"/>
    <p:sldId id="1646" r:id="rId28"/>
    <p:sldId id="1647" r:id="rId29"/>
    <p:sldId id="1752" r:id="rId30"/>
    <p:sldId id="1648" r:id="rId31"/>
    <p:sldId id="1728" r:id="rId32"/>
    <p:sldId id="1727" r:id="rId33"/>
    <p:sldId id="1649" r:id="rId34"/>
    <p:sldId id="1650" r:id="rId35"/>
    <p:sldId id="1651" r:id="rId36"/>
    <p:sldId id="1652" r:id="rId37"/>
    <p:sldId id="1653" r:id="rId38"/>
    <p:sldId id="1725" r:id="rId39"/>
    <p:sldId id="1751" r:id="rId40"/>
    <p:sldId id="1763" r:id="rId41"/>
    <p:sldId id="1753" r:id="rId42"/>
    <p:sldId id="1765" r:id="rId43"/>
    <p:sldId id="1744" r:id="rId44"/>
    <p:sldId id="1766" r:id="rId45"/>
    <p:sldId id="1742" r:id="rId46"/>
    <p:sldId id="1743" r:id="rId47"/>
    <p:sldId id="1745" r:id="rId48"/>
    <p:sldId id="1746" r:id="rId49"/>
    <p:sldId id="1747" r:id="rId50"/>
    <p:sldId id="1754" r:id="rId51"/>
    <p:sldId id="1755" r:id="rId52"/>
    <p:sldId id="1756" r:id="rId53"/>
    <p:sldId id="175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2/25/19 1:19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2/25/19 1:19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016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633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2/25/19 1:19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translation" TargetMode="External"/><Relationship Id="rId7" Type="http://schemas.openxmlformats.org/officeDocument/2006/relationships/hyperlink" Target="https://en.wikipedia.org/wiki/Curse_of_dimensionalit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Logistic_regression" TargetMode="External"/><Relationship Id="rId5" Type="http://schemas.openxmlformats.org/officeDocument/2006/relationships/hyperlink" Target="https://en.wikipedia.org/wiki/Support_vector_machine" TargetMode="External"/><Relationship Id="rId4" Type="http://schemas.openxmlformats.org/officeDocument/2006/relationships/hyperlink" Target="https://en.wikipedia.org/wiki/Dialogue_syste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line”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72E2-E7A0-604F-A250-CBEC4452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8B9E6-F68B-DC49-9E2B-931FDE0C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66" y="1868482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69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199D-BB01-4AD3-8C5D-11C5BC86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05" y="1406076"/>
            <a:ext cx="10515600" cy="51252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classes of problems are difficult to solve by classical programming.</a:t>
            </a:r>
          </a:p>
          <a:p>
            <a:pPr lvl="1"/>
            <a:r>
              <a:rPr lang="en-US" dirty="0"/>
              <a:t>e.g. Recognizing objects, understanding concepts, comprehending speech. </a:t>
            </a:r>
          </a:p>
          <a:p>
            <a:r>
              <a:rPr lang="en-US" dirty="0"/>
              <a:t>Human brains can do this easily, but we do not exactly know how they do it. And even if we did, a classical program might be horrendously complicated. </a:t>
            </a:r>
          </a:p>
          <a:p>
            <a:r>
              <a:rPr lang="en-US" dirty="0"/>
              <a:t>So instead ‘writing a program’, we use a </a:t>
            </a:r>
            <a:r>
              <a:rPr lang="en-US" b="1" dirty="0"/>
              <a:t>technique</a:t>
            </a:r>
            <a:r>
              <a:rPr lang="en-US" dirty="0"/>
              <a:t> where a </a:t>
            </a:r>
            <a:r>
              <a:rPr lang="en-US" b="1" dirty="0"/>
              <a:t>computer can look at hundreds or thousands of examples and the correct answers </a:t>
            </a:r>
          </a:p>
          <a:p>
            <a:r>
              <a:rPr lang="en-US" dirty="0"/>
              <a:t>This technique then lets the </a:t>
            </a:r>
            <a:r>
              <a:rPr lang="en-US" b="1" dirty="0"/>
              <a:t>computer use that experience to solve the same problem in new situations</a:t>
            </a:r>
            <a:r>
              <a:rPr lang="en-US" dirty="0"/>
              <a:t>. </a:t>
            </a:r>
          </a:p>
          <a:p>
            <a:r>
              <a:rPr lang="en-US" dirty="0"/>
              <a:t>Essentially, the goal is to teach the computer to solve by example.</a:t>
            </a:r>
          </a:p>
          <a:p>
            <a:r>
              <a:rPr lang="en-US" dirty="0"/>
              <a:t>This is very similar to how we might teach a human brain (of a young child) to distinguish a cat from a dog</a:t>
            </a:r>
          </a:p>
          <a:p>
            <a:r>
              <a:rPr lang="en-US" dirty="0"/>
              <a:t>In traditional machine learning, data scientists or programmers need to identify and extract features which is a complicated ‘art’. Deep Learning can circumvent this requirement. 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4" y="1533708"/>
            <a:ext cx="5436195" cy="43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44" y="1533708"/>
            <a:ext cx="5436195" cy="439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r>
              <a:rPr lang="en-US" dirty="0">
                <a:hlinkClick r:id="rId2"/>
              </a:rPr>
              <a:t>http://cs231n.github.io/convolutional-networks/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Neural Networks – Vision Example</a:t>
            </a:r>
          </a:p>
        </p:txBody>
      </p:sp>
    </p:spTree>
    <p:extLst>
      <p:ext uri="{BB962C8B-B14F-4D97-AF65-F5344CB8AC3E}">
        <p14:creationId xmlns:p14="http://schemas.microsoft.com/office/powerpoint/2010/main" val="3029831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Reduce the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049975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199D-BB01-4AD3-8C5D-11C5BC86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67" y="1249264"/>
            <a:ext cx="11049975" cy="5125299"/>
          </a:xfrm>
        </p:spPr>
        <p:txBody>
          <a:bodyPr>
            <a:normAutofit/>
          </a:bodyPr>
          <a:lstStyle/>
          <a:p>
            <a:r>
              <a:rPr lang="en-US" dirty="0"/>
              <a:t>Since we want to emulate a human brain, we emulate its structure – specifically neurons.</a:t>
            </a:r>
          </a:p>
          <a:p>
            <a:endParaRPr lang="en-US" dirty="0"/>
          </a:p>
          <a:p>
            <a:r>
              <a:rPr lang="en-US" dirty="0"/>
              <a:t>A single neuron is quite simple:</a:t>
            </a:r>
          </a:p>
          <a:p>
            <a:pPr marL="0" indent="0">
              <a:buNone/>
            </a:pPr>
            <a:r>
              <a:rPr lang="en-US" dirty="0"/>
              <a:t>   y = f ([w],[x]) </a:t>
            </a:r>
            <a:r>
              <a:rPr lang="en-US" sz="1800" dirty="0"/>
              <a:t>where w are the weights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 sigmoidal neuron example: </a:t>
            </a:r>
          </a:p>
        </p:txBody>
      </p:sp>
      <p:pic>
        <p:nvPicPr>
          <p:cNvPr id="1026" name="Picture 2" descr="Neuron">
            <a:extLst>
              <a:ext uri="{FF2B5EF4-FFF2-40B4-BE49-F238E27FC236}">
                <a16:creationId xmlns:a16="http://schemas.microsoft.com/office/drawing/2014/main" id="{F1ED70B1-54DC-47BD-978E-30B53EDA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792" y="2347046"/>
            <a:ext cx="4189275" cy="14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moid">
            <a:extLst>
              <a:ext uri="{FF2B5EF4-FFF2-40B4-BE49-F238E27FC236}">
                <a16:creationId xmlns:a16="http://schemas.microsoft.com/office/drawing/2014/main" id="{C0D54040-DC4F-441D-8F06-B3921B31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19" y="4483500"/>
            <a:ext cx="5118833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D03DF0-B64A-4878-869A-39002660789D}"/>
              </a:ext>
            </a:extLst>
          </p:cNvPr>
          <p:cNvSpPr/>
          <p:nvPr/>
        </p:nvSpPr>
        <p:spPr>
          <a:xfrm>
            <a:off x="8135179" y="5032191"/>
            <a:ext cx="3072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</a:t>
            </a:r>
            <a:r>
              <a:rPr lang="en-US" dirty="0">
                <a:sym typeface="Wingdings" panose="05000000000000000000" pitchFamily="2" charset="2"/>
              </a:rPr>
              <a:t> 0 when Z is large Negative</a:t>
            </a:r>
          </a:p>
          <a:p>
            <a:r>
              <a:rPr lang="en-US" dirty="0">
                <a:sym typeface="Wingdings" panose="05000000000000000000" pitchFamily="2" charset="2"/>
              </a:rPr>
              <a:t>Y  1 when Z is large 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82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1" y="1437343"/>
            <a:ext cx="112177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dirty="0"/>
              <a:t>Building computational algorithms to automatically analyze and represent human language. </a:t>
            </a:r>
          </a:p>
          <a:p>
            <a:pPr lvl="1" algn="just"/>
            <a:r>
              <a:rPr lang="en-US" dirty="0"/>
              <a:t>Applications in: Search Engines, Voice Assistants, </a:t>
            </a:r>
            <a:r>
              <a:rPr lang="en-US" dirty="0">
                <a:hlinkClick r:id="rId3"/>
              </a:rPr>
              <a:t>machine translation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dialogue generation</a:t>
            </a:r>
            <a:r>
              <a:rPr lang="en-US" dirty="0"/>
              <a:t>.</a:t>
            </a: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dirty="0"/>
              <a:t>Previously used traditional machine learning models like </a:t>
            </a:r>
            <a:r>
              <a:rPr lang="en-US" dirty="0">
                <a:hlinkClick r:id="rId5"/>
              </a:rPr>
              <a:t>SVM</a:t>
            </a:r>
            <a:r>
              <a:rPr lang="en-US" dirty="0"/>
              <a:t> or </a:t>
            </a:r>
            <a:r>
              <a:rPr lang="en-US" dirty="0">
                <a:hlinkClick r:id="rId6"/>
              </a:rPr>
              <a:t>logistic regression</a:t>
            </a:r>
            <a:r>
              <a:rPr lang="en-US" dirty="0"/>
              <a:t>.</a:t>
            </a:r>
          </a:p>
          <a:p>
            <a:pPr lvl="2" algn="just"/>
            <a:r>
              <a:rPr lang="en-US" dirty="0"/>
              <a:t>Required time-consuming, hand-crafted features</a:t>
            </a:r>
          </a:p>
          <a:p>
            <a:pPr lvl="2" algn="just"/>
            <a:r>
              <a:rPr lang="en-US" dirty="0"/>
              <a:t>Linguistic information was represented with sparse representations</a:t>
            </a:r>
          </a:p>
          <a:p>
            <a:pPr lvl="2" algn="just"/>
            <a:r>
              <a:rPr lang="en-US" dirty="0"/>
              <a:t>Lead to problems such as the </a:t>
            </a:r>
            <a:r>
              <a:rPr lang="en-US" dirty="0">
                <a:hlinkClick r:id="rId7"/>
              </a:rPr>
              <a:t>curse of dimensionality</a:t>
            </a:r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Evolution of distributed representations (e.g., word2vec)</a:t>
            </a:r>
          </a:p>
          <a:p>
            <a:pPr lvl="1" algn="just"/>
            <a:r>
              <a:rPr lang="en-US" dirty="0"/>
              <a:t>Convolutional, recurrent, and recursive neural networks</a:t>
            </a:r>
          </a:p>
          <a:p>
            <a:pPr lvl="1" algn="just"/>
            <a:r>
              <a:rPr lang="en-US" dirty="0"/>
              <a:t>Unsupervised sentence representation learning</a:t>
            </a: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518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07"/>
          </a:xfrm>
        </p:spPr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heavily.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17697"/>
            <a:ext cx="5722198" cy="29441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11DAE-C05D-4228-89C4-C60F87ED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3190923"/>
            <a:ext cx="5722198" cy="32250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06EDB-0F17-4E0C-882A-605A35F96520}"/>
              </a:ext>
            </a:extLst>
          </p:cNvPr>
          <p:cNvSpPr/>
          <p:nvPr/>
        </p:nvSpPr>
        <p:spPr>
          <a:xfrm>
            <a:off x="6172202" y="6044624"/>
            <a:ext cx="417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skip-gram with Window Size of 2 (4 words)</a:t>
            </a:r>
          </a:p>
        </p:txBody>
      </p:sp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07"/>
          </a:xfrm>
        </p:spPr>
        <p:txBody>
          <a:bodyPr>
            <a:normAutofit/>
          </a:bodyPr>
          <a:lstStyle/>
          <a:p>
            <a:r>
              <a:rPr lang="en-US" dirty="0"/>
              <a:t>Word Embedding – How does it work?</a:t>
            </a:r>
          </a:p>
        </p:txBody>
      </p:sp>
      <p:pic>
        <p:nvPicPr>
          <p:cNvPr id="12" name="Picture 11" descr="A picture containing hanging, indoor, wire&#10;&#10;Description automatically generated">
            <a:extLst>
              <a:ext uri="{FF2B5EF4-FFF2-40B4-BE49-F238E27FC236}">
                <a16:creationId xmlns:a16="http://schemas.microsoft.com/office/drawing/2014/main" id="{DE6BF913-BB8B-41A6-9BF7-75C38072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1229033"/>
            <a:ext cx="8449076" cy="291266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1EFFDFCF-F9EA-4152-A269-F72E8ED3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88" y="4326942"/>
            <a:ext cx="8449076" cy="170702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4A607C-962B-481B-8256-E7818FD15F6E}"/>
              </a:ext>
            </a:extLst>
          </p:cNvPr>
          <p:cNvSpPr/>
          <p:nvPr/>
        </p:nvSpPr>
        <p:spPr>
          <a:xfrm>
            <a:off x="2022764" y="6123543"/>
            <a:ext cx="21404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Input is 10000 X 1 Vector</a:t>
            </a:r>
          </a:p>
          <a:p>
            <a:r>
              <a:rPr lang="en-US" sz="1400" dirty="0"/>
              <a:t>1-hot vector: 1 in word position, rest all zeros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438F9-021F-48FF-9D66-B9B80D5D2BBD}"/>
              </a:ext>
            </a:extLst>
          </p:cNvPr>
          <p:cNvSpPr/>
          <p:nvPr/>
        </p:nvSpPr>
        <p:spPr>
          <a:xfrm>
            <a:off x="431529" y="4326942"/>
            <a:ext cx="1446871" cy="175432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Example with</a:t>
            </a:r>
          </a:p>
          <a:p>
            <a:r>
              <a:rPr lang="en-US" dirty="0"/>
              <a:t>10000 Word</a:t>
            </a:r>
          </a:p>
          <a:p>
            <a:r>
              <a:rPr lang="en-US" dirty="0"/>
              <a:t>Vocabulary</a:t>
            </a:r>
          </a:p>
          <a:p>
            <a:r>
              <a:rPr lang="en-US" dirty="0"/>
              <a:t>&amp;</a:t>
            </a:r>
          </a:p>
          <a:p>
            <a:r>
              <a:rPr lang="en-US" dirty="0"/>
              <a:t>300 Features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082F4F-EA30-420C-B71F-9B43D56AA7CA}"/>
              </a:ext>
            </a:extLst>
          </p:cNvPr>
          <p:cNvSpPr/>
          <p:nvPr/>
        </p:nvSpPr>
        <p:spPr>
          <a:xfrm>
            <a:off x="4237362" y="6123543"/>
            <a:ext cx="2046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Hidden Layer 10000 X300</a:t>
            </a:r>
          </a:p>
          <a:p>
            <a:r>
              <a:rPr lang="en-US" sz="1400" dirty="0"/>
              <a:t>Acts like a lookup 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02C84F-C6D7-49C7-B24C-F9DC74E8B7D8}"/>
              </a:ext>
            </a:extLst>
          </p:cNvPr>
          <p:cNvSpPr/>
          <p:nvPr/>
        </p:nvSpPr>
        <p:spPr>
          <a:xfrm>
            <a:off x="5367562" y="4768079"/>
            <a:ext cx="1061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1 X 300 </a:t>
            </a:r>
          </a:p>
          <a:p>
            <a:pPr algn="ctr"/>
            <a:r>
              <a:rPr lang="en-US" sz="1400" dirty="0"/>
              <a:t>word vector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F646FA-5A8E-46E3-9573-AC9471AD4B38}"/>
              </a:ext>
            </a:extLst>
          </p:cNvPr>
          <p:cNvSpPr/>
          <p:nvPr/>
        </p:nvSpPr>
        <p:spPr>
          <a:xfrm>
            <a:off x="6358166" y="6102027"/>
            <a:ext cx="1511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Output layer with </a:t>
            </a:r>
          </a:p>
          <a:p>
            <a:r>
              <a:rPr lang="en-US" sz="1400" dirty="0"/>
              <a:t>10000 neurons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460A36-D122-4914-B6AB-D17FBF6E3450}"/>
              </a:ext>
            </a:extLst>
          </p:cNvPr>
          <p:cNvSpPr/>
          <p:nvPr/>
        </p:nvSpPr>
        <p:spPr>
          <a:xfrm>
            <a:off x="8021814" y="6095503"/>
            <a:ext cx="2168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Probabilities generated for </a:t>
            </a:r>
          </a:p>
          <a:p>
            <a:r>
              <a:rPr lang="en-US" sz="1400" dirty="0"/>
              <a:t>each of 10000 words</a:t>
            </a:r>
          </a:p>
        </p:txBody>
      </p:sp>
    </p:spTree>
    <p:extLst>
      <p:ext uri="{BB962C8B-B14F-4D97-AF65-F5344CB8AC3E}">
        <p14:creationId xmlns:p14="http://schemas.microsoft.com/office/powerpoint/2010/main" val="645577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7277444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Neural-based approach which represents a feature function that is applied to constituting words or n-grams to extract higher-level features</a:t>
            </a:r>
          </a:p>
          <a:p>
            <a:r>
              <a:rPr lang="en-US" sz="2800" dirty="0">
                <a:latin typeface="+mn-lt"/>
              </a:rPr>
              <a:t>Has been effectively used for sentiment analysis, machine translation, and question answering, among other tasks</a:t>
            </a:r>
          </a:p>
          <a:p>
            <a:r>
              <a:rPr lang="en-US" sz="2800" dirty="0">
                <a:latin typeface="+mn-lt"/>
              </a:rPr>
              <a:t>Goal of the method is to transform words into a vector representation via a look-up table, which results in a primitive word embedding approach that learns weights during the training of the network</a:t>
            </a: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D780B-6CC2-458F-9164-5BF0CBDD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35" y="1012644"/>
            <a:ext cx="3729029" cy="55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432753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4862945" y="1025236"/>
            <a:ext cx="7258531" cy="550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9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10-word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4"/>
            <a:ext cx="10904665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59805" y="1935879"/>
            <a:ext cx="11309104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0850876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049975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199D-BB01-4AD3-8C5D-11C5BC86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67" y="1249264"/>
            <a:ext cx="11049975" cy="5125299"/>
          </a:xfrm>
        </p:spPr>
        <p:txBody>
          <a:bodyPr>
            <a:normAutofit/>
          </a:bodyPr>
          <a:lstStyle/>
          <a:p>
            <a:r>
              <a:rPr lang="en-US" dirty="0"/>
              <a:t>For a 2-neuron system, if y(i) is the calculated result and t(i) is the known answer, the mean square error would be:  </a:t>
            </a:r>
          </a:p>
          <a:p>
            <a:r>
              <a:rPr lang="en-US" dirty="0"/>
              <a:t>In this case the variation of error w.r.to weights would be a </a:t>
            </a:r>
          </a:p>
          <a:p>
            <a:pPr marL="457200" lvl="1" indent="0">
              <a:buNone/>
            </a:pPr>
            <a:r>
              <a:rPr lang="en-US" dirty="0"/>
              <a:t>3-dimensional space </a:t>
            </a:r>
          </a:p>
          <a:p>
            <a:r>
              <a:rPr lang="en-US" dirty="0"/>
              <a:t>We want to find the weights that minimizes the error (the bottom of the bowl)</a:t>
            </a:r>
          </a:p>
          <a:p>
            <a:r>
              <a:rPr lang="en-US" dirty="0"/>
              <a:t>We can show mathematically that in this case the weights can be updates as:                                      where </a:t>
            </a:r>
            <a:r>
              <a:rPr lang="el-GR" dirty="0"/>
              <a:t>ϵ</a:t>
            </a:r>
            <a:r>
              <a:rPr lang="en-US" dirty="0"/>
              <a:t> is the learning rate</a:t>
            </a:r>
          </a:p>
          <a:p>
            <a:r>
              <a:rPr lang="en-US" dirty="0"/>
              <a:t>Since all entities above are known, we can update the weights</a:t>
            </a:r>
          </a:p>
          <a:p>
            <a:r>
              <a:rPr lang="en-US" dirty="0"/>
              <a:t>This can get much more complicated for more neurons and multiple layers but the basic concepts remain the same</a:t>
            </a:r>
          </a:p>
          <a:p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9F9FD14-1C85-446D-ADBC-0DC28D1A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66" y="1585046"/>
            <a:ext cx="1647825" cy="646331"/>
          </a:xfrm>
          <a:prstGeom prst="rect">
            <a:avLst/>
          </a:prstGeom>
        </p:spPr>
      </p:pic>
      <p:pic>
        <p:nvPicPr>
          <p:cNvPr id="7" name="Picture 6" descr="A close up of a cage&#10;&#10;Description automatically generated">
            <a:extLst>
              <a:ext uri="{FF2B5EF4-FFF2-40B4-BE49-F238E27FC236}">
                <a16:creationId xmlns:a16="http://schemas.microsoft.com/office/drawing/2014/main" id="{C5FCAB47-826D-447D-A31D-B6B28DB0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556" y="1773286"/>
            <a:ext cx="1805986" cy="1274714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3371C02A-ACA7-47EE-ADF0-F04FB644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4379350"/>
            <a:ext cx="28670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049975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Deep (Learning) Neural Networks – Principles</a:t>
            </a:r>
          </a:p>
        </p:txBody>
      </p:sp>
      <p:pic>
        <p:nvPicPr>
          <p:cNvPr id="1026" name="Picture 2" descr="Image result for confused person cartoon">
            <a:extLst>
              <a:ext uri="{FF2B5EF4-FFF2-40B4-BE49-F238E27FC236}">
                <a16:creationId xmlns:a16="http://schemas.microsoft.com/office/drawing/2014/main" id="{8E581163-8EB9-4F97-9734-C28CEDBAA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47" y="2607686"/>
            <a:ext cx="1245222" cy="11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D54C21A-B426-4EA4-A2EB-D4D09431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54" y="1267362"/>
            <a:ext cx="1531808" cy="1156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623BE6-DB21-4A26-85C7-9A0C7185A5F1}"/>
              </a:ext>
            </a:extLst>
          </p:cNvPr>
          <p:cNvSpPr/>
          <p:nvPr/>
        </p:nvSpPr>
        <p:spPr>
          <a:xfrm>
            <a:off x="2986934" y="158416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For some of you this may be easy math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8CD49-6C4E-4BF0-8B18-0EC78159BD2F}"/>
              </a:ext>
            </a:extLst>
          </p:cNvPr>
          <p:cNvSpPr/>
          <p:nvPr/>
        </p:nvSpPr>
        <p:spPr>
          <a:xfrm>
            <a:off x="2986934" y="285756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And others may be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45C5E-DA7C-4C15-A88D-98D7521FEE3B}"/>
              </a:ext>
            </a:extLst>
          </p:cNvPr>
          <p:cNvSpPr/>
          <p:nvPr/>
        </p:nvSpPr>
        <p:spPr>
          <a:xfrm>
            <a:off x="1249047" y="4433805"/>
            <a:ext cx="9375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Fear not: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Whether you are a math wiz, or not, this work is done for you and libraries like </a:t>
            </a:r>
            <a:r>
              <a:rPr lang="en-US" sz="2800" dirty="0" err="1"/>
              <a:t>Tensorflow</a:t>
            </a:r>
            <a:r>
              <a:rPr lang="en-US" sz="2800" dirty="0"/>
              <a:t>, </a:t>
            </a:r>
            <a:r>
              <a:rPr lang="en-US" sz="2800" dirty="0" err="1"/>
              <a:t>Keras</a:t>
            </a:r>
            <a:r>
              <a:rPr lang="en-US" sz="2800" dirty="0"/>
              <a:t> help you become a Deep Learning Wiz!</a:t>
            </a:r>
          </a:p>
        </p:txBody>
      </p:sp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5D2ECD-0942-4A0B-8ADB-577F1082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179" y="4130956"/>
            <a:ext cx="1521278" cy="12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(Neuron)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2584</Words>
  <Application>Microsoft Macintosh PowerPoint</Application>
  <PresentationFormat>Widescreen</PresentationFormat>
  <Paragraphs>391</Paragraphs>
  <Slides>53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A more complex example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Word Embedding</vt:lpstr>
      <vt:lpstr>Word Embedding – How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39</cp:revision>
  <dcterms:created xsi:type="dcterms:W3CDTF">2018-05-10T19:37:34Z</dcterms:created>
  <dcterms:modified xsi:type="dcterms:W3CDTF">2019-02-25T21:31:44Z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prkarb@microsoft.com</vt:lpwstr>
  </property>
  <property fmtid="{D5CDD505-2E9C-101B-9397-08002B2CF9AE}" pid="5" name="MSIP_Label_f42aa342-8706-4288-bd11-ebb85995028c_SetDate">
    <vt:lpwstr>2019-02-25T01:10:54.5055610Z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e73f541c-acd5-4f69-81c9-4318a7f0a344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